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8" r:id="rId9"/>
    <p:sldId id="271" r:id="rId10"/>
    <p:sldId id="272" r:id="rId11"/>
    <p:sldId id="270" r:id="rId12"/>
    <p:sldId id="267" r:id="rId13"/>
    <p:sldId id="266" r:id="rId14"/>
    <p:sldId id="26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CAA47-137E-4D80-8EBA-28F1004C5D38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2E974-C7DB-4EB8-AACB-5605967EFE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84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85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78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58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1168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670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836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490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565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5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19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032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7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3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9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50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45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31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B8D0B-4D4C-46D0-A8C2-BB887DCFEBBF}" type="datetimeFigureOut">
              <a:rPr lang="en-IN" smtClean="0"/>
              <a:t>26-04-2018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C5724-3A8D-4DD9-B14B-EC717B3DA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899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8kRqslEBWQ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ourlocustotravel@gmail.com" TargetMode="External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04">
            <a:extLst>
              <a:ext uri="{FF2B5EF4-FFF2-40B4-BE49-F238E27FC236}">
                <a16:creationId xmlns:a16="http://schemas.microsoft.com/office/drawing/2014/main" id="{6E0E5CD6-A757-4663-9C4A-D816A9EAE23B}"/>
              </a:ext>
            </a:extLst>
          </p:cNvPr>
          <p:cNvSpPr/>
          <p:nvPr/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chemeClr val="lt1"/>
          </a:solidFill>
          <a:ln w="19050" cap="sq" cmpd="sng">
            <a:solidFill>
              <a:srgbClr val="3B95DE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3" name="Shape 405" descr="A picture containing shoji  Description generated with high confidence">
            <a:extLst>
              <a:ext uri="{FF2B5EF4-FFF2-40B4-BE49-F238E27FC236}">
                <a16:creationId xmlns:a16="http://schemas.microsoft.com/office/drawing/2014/main" id="{1D4AC055-900A-4986-ACBE-4B176EB61B4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8988" y="1973564"/>
            <a:ext cx="6112382" cy="29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5E8415-54E9-4200-8A0D-70B072A2643D}"/>
              </a:ext>
            </a:extLst>
          </p:cNvPr>
          <p:cNvSpPr/>
          <p:nvPr/>
        </p:nvSpPr>
        <p:spPr>
          <a:xfrm>
            <a:off x="7871449" y="4784036"/>
            <a:ext cx="4029003" cy="105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  <a:buClr>
                <a:schemeClr val="lt1"/>
              </a:buClr>
              <a:buSzPts val="2500"/>
            </a:pPr>
            <a:r>
              <a:rPr lang="en-US" dirty="0">
                <a:solidFill>
                  <a:srgbClr val="FFC000"/>
                </a:solidFill>
                <a:latin typeface="Arial Nova" panose="020B0604020202020204" pitchFamily="34" charset="0"/>
                <a:ea typeface="Tahoma" panose="020B0604030504040204" pitchFamily="34" charset="0"/>
                <a:cs typeface="Tahoma" panose="020B0604030504040204" pitchFamily="34" charset="0"/>
                <a:sym typeface="Times New Roman"/>
              </a:rPr>
              <a:t>Moukthika Guntha, Nethra Mugala, Rama Chittella, Bhargava Charan, Surya Praharsha</a:t>
            </a:r>
            <a:endParaRPr lang="en-US" dirty="0">
              <a:solidFill>
                <a:srgbClr val="FFC000"/>
              </a:solidFill>
              <a:latin typeface="Arial Nova" panose="020B0604020202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21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6988F8-830A-4EE6-AB09-F0B4747F1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3" y="317223"/>
            <a:ext cx="11262879" cy="633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2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F8ACED-EDC1-40B7-8999-C07F8E2A254F}"/>
              </a:ext>
            </a:extLst>
          </p:cNvPr>
          <p:cNvSpPr txBox="1"/>
          <p:nvPr/>
        </p:nvSpPr>
        <p:spPr>
          <a:xfrm>
            <a:off x="3796748" y="377687"/>
            <a:ext cx="4598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Demo of our Application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6B3FD459-94C1-400D-A0B1-AEDEE21D830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9403" y="1011796"/>
            <a:ext cx="9721807" cy="546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18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ADE9ADD-9438-4749-B1AD-2EF0CA4A2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774" y="1338469"/>
            <a:ext cx="8852452" cy="5173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2B16FB-F227-494A-88A8-AB22FB88C9B0}"/>
              </a:ext>
            </a:extLst>
          </p:cNvPr>
          <p:cNvSpPr txBox="1"/>
          <p:nvPr/>
        </p:nvSpPr>
        <p:spPr>
          <a:xfrm>
            <a:off x="4485861" y="132521"/>
            <a:ext cx="3220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780175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05CAC5-3C4B-4FA2-9058-3BD9568E6B38}"/>
              </a:ext>
            </a:extLst>
          </p:cNvPr>
          <p:cNvSpPr/>
          <p:nvPr/>
        </p:nvSpPr>
        <p:spPr>
          <a:xfrm>
            <a:off x="3836982" y="63665"/>
            <a:ext cx="401642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Contributions</a:t>
            </a:r>
          </a:p>
        </p:txBody>
      </p:sp>
      <p:pic>
        <p:nvPicPr>
          <p:cNvPr id="3" name="Shape 226" descr="A person smiling for the camera  Description generated with very high confidence">
            <a:extLst>
              <a:ext uri="{FF2B5EF4-FFF2-40B4-BE49-F238E27FC236}">
                <a16:creationId xmlns:a16="http://schemas.microsoft.com/office/drawing/2014/main" id="{83810E13-808C-431E-8064-5038B9C912A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2605" y="4466737"/>
            <a:ext cx="1514762" cy="17843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Shape 224" descr="A person smiling for the camera  Description generated with very high confidence">
            <a:extLst>
              <a:ext uri="{FF2B5EF4-FFF2-40B4-BE49-F238E27FC236}">
                <a16:creationId xmlns:a16="http://schemas.microsoft.com/office/drawing/2014/main" id="{4D650602-6571-4416-9FAC-00FA92B2C69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1270" y="1644650"/>
            <a:ext cx="1945861" cy="17843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Shape 217" descr="A person posing for the camera  Description generated with very high confidence">
            <a:extLst>
              <a:ext uri="{FF2B5EF4-FFF2-40B4-BE49-F238E27FC236}">
                <a16:creationId xmlns:a16="http://schemas.microsoft.com/office/drawing/2014/main" id="{6305C8E7-5018-4D54-BFF8-013286EF952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3600" y="1642931"/>
            <a:ext cx="1791855" cy="178778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Shape 223" descr="A person standing on a city street  Description generated with very high confidence">
            <a:extLst>
              <a:ext uri="{FF2B5EF4-FFF2-40B4-BE49-F238E27FC236}">
                <a16:creationId xmlns:a16="http://schemas.microsoft.com/office/drawing/2014/main" id="{E3FDEBC4-CAB7-4AD7-9C8D-68E5179B75E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1981" r="20011"/>
          <a:stretch/>
        </p:blipFill>
        <p:spPr>
          <a:xfrm>
            <a:off x="2894769" y="4497935"/>
            <a:ext cx="1796500" cy="17843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Shape 225" descr="A person standing in front of a palm tree  Description generated with very high confidence">
            <a:extLst>
              <a:ext uri="{FF2B5EF4-FFF2-40B4-BE49-F238E27FC236}">
                <a16:creationId xmlns:a16="http://schemas.microsoft.com/office/drawing/2014/main" id="{B365B98E-E8EF-4777-979E-A676108A721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215" t="32189"/>
          <a:stretch/>
        </p:blipFill>
        <p:spPr>
          <a:xfrm>
            <a:off x="2197422" y="1633771"/>
            <a:ext cx="2027379" cy="178435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9BA0AB-E59F-43C5-96E1-FC088E967A70}"/>
              </a:ext>
            </a:extLst>
          </p:cNvPr>
          <p:cNvSpPr/>
          <p:nvPr/>
        </p:nvSpPr>
        <p:spPr>
          <a:xfrm>
            <a:off x="6677484" y="6251087"/>
            <a:ext cx="1940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Moukthika Guntha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4A961-B709-4E49-96C6-8E1B8C22AB5E}"/>
              </a:ext>
            </a:extLst>
          </p:cNvPr>
          <p:cNvSpPr/>
          <p:nvPr/>
        </p:nvSpPr>
        <p:spPr>
          <a:xfrm>
            <a:off x="4878508" y="3425759"/>
            <a:ext cx="175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Bhargava Charan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EA23E-E757-4C08-8FDC-DCEC737E3D75}"/>
              </a:ext>
            </a:extLst>
          </p:cNvPr>
          <p:cNvSpPr/>
          <p:nvPr/>
        </p:nvSpPr>
        <p:spPr>
          <a:xfrm>
            <a:off x="7320854" y="3439877"/>
            <a:ext cx="1583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Nethra Mugala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D89B74-E826-4F2C-B14B-9E159DD9776C}"/>
              </a:ext>
            </a:extLst>
          </p:cNvPr>
          <p:cNvSpPr/>
          <p:nvPr/>
        </p:nvSpPr>
        <p:spPr>
          <a:xfrm>
            <a:off x="3019891" y="6319261"/>
            <a:ext cx="1546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Rama Chittella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0CAFB-F076-47E7-B147-F2B7CFBF3388}"/>
              </a:ext>
            </a:extLst>
          </p:cNvPr>
          <p:cNvSpPr/>
          <p:nvPr/>
        </p:nvSpPr>
        <p:spPr>
          <a:xfrm>
            <a:off x="2364469" y="3465441"/>
            <a:ext cx="169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Surya Praharsha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9ACAFE-452C-48BF-96A6-6D597883A687}"/>
              </a:ext>
            </a:extLst>
          </p:cNvPr>
          <p:cNvSpPr/>
          <p:nvPr/>
        </p:nvSpPr>
        <p:spPr>
          <a:xfrm>
            <a:off x="3106979" y="1018061"/>
            <a:ext cx="54764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u="sng" dirty="0" err="1"/>
              <a:t>BackEnd</a:t>
            </a:r>
            <a:r>
              <a:rPr lang="en-US" sz="2400" u="sng" dirty="0"/>
              <a:t> Development/App Development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0E7063-D170-40AA-99AC-386AA6AB67A7}"/>
              </a:ext>
            </a:extLst>
          </p:cNvPr>
          <p:cNvSpPr/>
          <p:nvPr/>
        </p:nvSpPr>
        <p:spPr>
          <a:xfrm>
            <a:off x="5131489" y="409209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/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3383734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CD15F2-77CB-4601-B200-A5F876472ED7}"/>
              </a:ext>
            </a:extLst>
          </p:cNvPr>
          <p:cNvSpPr txBox="1"/>
          <p:nvPr/>
        </p:nvSpPr>
        <p:spPr>
          <a:xfrm>
            <a:off x="3412154" y="662047"/>
            <a:ext cx="4469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/>
              <a:t>Future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C672F-F715-40A5-A22A-C6DCE1CB441B}"/>
              </a:ext>
            </a:extLst>
          </p:cNvPr>
          <p:cNvSpPr txBox="1"/>
          <p:nvPr/>
        </p:nvSpPr>
        <p:spPr>
          <a:xfrm>
            <a:off x="1570104" y="2501721"/>
            <a:ext cx="4306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Start 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Internationalization</a:t>
            </a:r>
          </a:p>
        </p:txBody>
      </p:sp>
    </p:spTree>
    <p:extLst>
      <p:ext uri="{BB962C8B-B14F-4D97-AF65-F5344CB8AC3E}">
        <p14:creationId xmlns:p14="http://schemas.microsoft.com/office/powerpoint/2010/main" val="3416210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39A3B2-5A41-4E4A-A470-ADC6FD680E5D}"/>
              </a:ext>
            </a:extLst>
          </p:cNvPr>
          <p:cNvSpPr txBox="1"/>
          <p:nvPr/>
        </p:nvSpPr>
        <p:spPr>
          <a:xfrm>
            <a:off x="1635617" y="1751527"/>
            <a:ext cx="50938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  <p:pic>
        <p:nvPicPr>
          <p:cNvPr id="3" name="Shape 235" descr="A close up of a sign  Description generated with high confidence">
            <a:extLst>
              <a:ext uri="{FF2B5EF4-FFF2-40B4-BE49-F238E27FC236}">
                <a16:creationId xmlns:a16="http://schemas.microsoft.com/office/drawing/2014/main" id="{8CD02F19-BF5B-4B26-8D57-048C18B86DA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437" t="16104" r="4961" b="18140"/>
          <a:stretch/>
        </p:blipFill>
        <p:spPr>
          <a:xfrm>
            <a:off x="7047712" y="4780106"/>
            <a:ext cx="590761" cy="43354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Shape 236">
            <a:extLst>
              <a:ext uri="{FF2B5EF4-FFF2-40B4-BE49-F238E27FC236}">
                <a16:creationId xmlns:a16="http://schemas.microsoft.com/office/drawing/2014/main" id="{CE2C2D67-A7BE-4C3C-882C-47336E746D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7712" y="5394411"/>
            <a:ext cx="590762" cy="5907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Shape 237">
            <a:extLst>
              <a:ext uri="{FF2B5EF4-FFF2-40B4-BE49-F238E27FC236}">
                <a16:creationId xmlns:a16="http://schemas.microsoft.com/office/drawing/2014/main" id="{F32FDA8C-569C-465A-B6DE-C6A32BAEE7F0}"/>
              </a:ext>
            </a:extLst>
          </p:cNvPr>
          <p:cNvSpPr txBox="1"/>
          <p:nvPr/>
        </p:nvSpPr>
        <p:spPr>
          <a:xfrm>
            <a:off x="6935951" y="2657533"/>
            <a:ext cx="3648363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lt1"/>
                </a:solidFill>
                <a:latin typeface="Baumans"/>
                <a:ea typeface="Baumans"/>
                <a:cs typeface="Baumans"/>
                <a:sym typeface="Baumans"/>
              </a:rPr>
              <a:t>Locus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 No: +1(937) 516 2193</a:t>
            </a:r>
            <a:endParaRPr/>
          </a:p>
        </p:txBody>
      </p:sp>
      <p:pic>
        <p:nvPicPr>
          <p:cNvPr id="6" name="Shape 238" descr="Globe">
            <a:extLst>
              <a:ext uri="{FF2B5EF4-FFF2-40B4-BE49-F238E27FC236}">
                <a16:creationId xmlns:a16="http://schemas.microsoft.com/office/drawing/2014/main" id="{0BF0B344-5D03-4241-8AC1-12D0E51268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2231" y="3163459"/>
            <a:ext cx="782964" cy="81664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239">
            <a:extLst>
              <a:ext uri="{FF2B5EF4-FFF2-40B4-BE49-F238E27FC236}">
                <a16:creationId xmlns:a16="http://schemas.microsoft.com/office/drawing/2014/main" id="{091D3223-6F67-434F-9ABE-CBAF0B57B210}"/>
              </a:ext>
            </a:extLst>
          </p:cNvPr>
          <p:cNvSpPr txBox="1"/>
          <p:nvPr/>
        </p:nvSpPr>
        <p:spPr>
          <a:xfrm>
            <a:off x="7085880" y="3556897"/>
            <a:ext cx="2310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ㅏ</a:t>
            </a:r>
            <a:endParaRPr sz="1800">
              <a:solidFill>
                <a:srgbClr val="5481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40">
            <a:extLst>
              <a:ext uri="{FF2B5EF4-FFF2-40B4-BE49-F238E27FC236}">
                <a16:creationId xmlns:a16="http://schemas.microsoft.com/office/drawing/2014/main" id="{5AD80D02-2841-467B-BB32-0142010B9B5C}"/>
              </a:ext>
            </a:extLst>
          </p:cNvPr>
          <p:cNvSpPr txBox="1"/>
          <p:nvPr/>
        </p:nvSpPr>
        <p:spPr>
          <a:xfrm>
            <a:off x="7054399" y="3103221"/>
            <a:ext cx="2834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cxnSp>
        <p:nvCxnSpPr>
          <p:cNvPr id="9" name="Shape 241">
            <a:extLst>
              <a:ext uri="{FF2B5EF4-FFF2-40B4-BE49-F238E27FC236}">
                <a16:creationId xmlns:a16="http://schemas.microsoft.com/office/drawing/2014/main" id="{3D81D458-04D9-427B-AA8F-603486396A75}"/>
              </a:ext>
            </a:extLst>
          </p:cNvPr>
          <p:cNvCxnSpPr/>
          <p:nvPr/>
        </p:nvCxnSpPr>
        <p:spPr>
          <a:xfrm>
            <a:off x="7232926" y="3398815"/>
            <a:ext cx="0" cy="23182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10" name="Shape 242" descr="3D Map-POI">
            <a:extLst>
              <a:ext uri="{FF2B5EF4-FFF2-40B4-BE49-F238E27FC236}">
                <a16:creationId xmlns:a16="http://schemas.microsoft.com/office/drawing/2014/main" id="{59935E0A-F6FF-4FBB-A10B-BEF2940678C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2079" y="3119688"/>
            <a:ext cx="226748" cy="2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43" descr="3D Map-POI">
            <a:extLst>
              <a:ext uri="{FF2B5EF4-FFF2-40B4-BE49-F238E27FC236}">
                <a16:creationId xmlns:a16="http://schemas.microsoft.com/office/drawing/2014/main" id="{D3FC7370-8FEB-4EF9-A208-909FE1EFBB8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8533384" y="3731861"/>
            <a:ext cx="226748" cy="2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244">
            <a:extLst>
              <a:ext uri="{FF2B5EF4-FFF2-40B4-BE49-F238E27FC236}">
                <a16:creationId xmlns:a16="http://schemas.microsoft.com/office/drawing/2014/main" id="{F31B999B-42E3-4124-A9AD-5B70CDDDA9C2}"/>
              </a:ext>
            </a:extLst>
          </p:cNvPr>
          <p:cNvSpPr/>
          <p:nvPr/>
        </p:nvSpPr>
        <p:spPr>
          <a:xfrm>
            <a:off x="8473847" y="3267659"/>
            <a:ext cx="264227" cy="322681"/>
          </a:xfrm>
          <a:prstGeom prst="bentArrow">
            <a:avLst>
              <a:gd name="adj1" fmla="val 25000"/>
              <a:gd name="adj2" fmla="val 23876"/>
              <a:gd name="adj3" fmla="val 25000"/>
              <a:gd name="adj4" fmla="val 43750"/>
            </a:avLst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245">
            <a:extLst>
              <a:ext uri="{FF2B5EF4-FFF2-40B4-BE49-F238E27FC236}">
                <a16:creationId xmlns:a16="http://schemas.microsoft.com/office/drawing/2014/main" id="{8D85DE76-B857-4199-AB94-35AD21B013D2}"/>
              </a:ext>
            </a:extLst>
          </p:cNvPr>
          <p:cNvSpPr/>
          <p:nvPr/>
        </p:nvSpPr>
        <p:spPr>
          <a:xfrm rot="10800000" flipH="1">
            <a:off x="8469784" y="3590340"/>
            <a:ext cx="391361" cy="27498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246" descr="statue liberty">
            <a:extLst>
              <a:ext uri="{FF2B5EF4-FFF2-40B4-BE49-F238E27FC236}">
                <a16:creationId xmlns:a16="http://schemas.microsoft.com/office/drawing/2014/main" id="{0DED724A-D1FA-4BE0-A457-2305019347A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78298" y="2812197"/>
            <a:ext cx="158472" cy="71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47" descr="Airplane DC-6">
            <a:extLst>
              <a:ext uri="{FF2B5EF4-FFF2-40B4-BE49-F238E27FC236}">
                <a16:creationId xmlns:a16="http://schemas.microsoft.com/office/drawing/2014/main" id="{A9A43853-D304-46CF-BC47-5575EB2352A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-1906500">
            <a:off x="7360177" y="3126975"/>
            <a:ext cx="495762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34">
            <a:extLst>
              <a:ext uri="{FF2B5EF4-FFF2-40B4-BE49-F238E27FC236}">
                <a16:creationId xmlns:a16="http://schemas.microsoft.com/office/drawing/2014/main" id="{2643F99E-0053-48B2-ACF1-41A84B9FD0AA}"/>
              </a:ext>
            </a:extLst>
          </p:cNvPr>
          <p:cNvSpPr txBox="1"/>
          <p:nvPr/>
        </p:nvSpPr>
        <p:spPr>
          <a:xfrm>
            <a:off x="7608058" y="4548453"/>
            <a:ext cx="364836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ourlocustotravel@gmail.com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ourlocustotravel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370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CF130E-BDD9-4F39-B170-C7CE8932D889}"/>
              </a:ext>
            </a:extLst>
          </p:cNvPr>
          <p:cNvSpPr/>
          <p:nvPr/>
        </p:nvSpPr>
        <p:spPr>
          <a:xfrm>
            <a:off x="1113183" y="0"/>
            <a:ext cx="1025842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 Market and Value Propositions</a:t>
            </a:r>
          </a:p>
        </p:txBody>
      </p:sp>
      <p:pic>
        <p:nvPicPr>
          <p:cNvPr id="3" name="Shape 197" descr="A close up of a logo  Description generated with high confidence">
            <a:extLst>
              <a:ext uri="{FF2B5EF4-FFF2-40B4-BE49-F238E27FC236}">
                <a16:creationId xmlns:a16="http://schemas.microsoft.com/office/drawing/2014/main" id="{049B337C-C0FC-4E60-AB80-1F97D8F4C7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0388" y="1754326"/>
            <a:ext cx="5275611" cy="39308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B09A3-6D06-4220-BE8D-CC1D7AA5CDC0}"/>
              </a:ext>
            </a:extLst>
          </p:cNvPr>
          <p:cNvSpPr txBox="1"/>
          <p:nvPr/>
        </p:nvSpPr>
        <p:spPr>
          <a:xfrm>
            <a:off x="7129670" y="1961321"/>
            <a:ext cx="3511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Our main target would be cultural tourism.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Our Product provides professional services with easy payment processing(cash free) and immediate response.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customer experiences service without borders thereby eliminating frustrations of travel.</a:t>
            </a:r>
          </a:p>
        </p:txBody>
      </p:sp>
    </p:spTree>
    <p:extLst>
      <p:ext uri="{BB962C8B-B14F-4D97-AF65-F5344CB8AC3E}">
        <p14:creationId xmlns:p14="http://schemas.microsoft.com/office/powerpoint/2010/main" val="133653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F3BFE2F-F77E-4085-A19C-DA6A119200D6}"/>
              </a:ext>
            </a:extLst>
          </p:cNvPr>
          <p:cNvSpPr/>
          <p:nvPr/>
        </p:nvSpPr>
        <p:spPr>
          <a:xfrm>
            <a:off x="3137405" y="157874"/>
            <a:ext cx="55461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Struggle is real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2DA55-A2F7-4498-B396-36DAC128DD10}"/>
              </a:ext>
            </a:extLst>
          </p:cNvPr>
          <p:cNvSpPr/>
          <p:nvPr/>
        </p:nvSpPr>
        <p:spPr>
          <a:xfrm>
            <a:off x="4678017" y="3244333"/>
            <a:ext cx="1542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0B60F-2762-4787-A3DD-A8E73871D722}"/>
              </a:ext>
            </a:extLst>
          </p:cNvPr>
          <p:cNvSpPr txBox="1"/>
          <p:nvPr/>
        </p:nvSpPr>
        <p:spPr>
          <a:xfrm>
            <a:off x="1391477" y="1736034"/>
            <a:ext cx="6188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tourist may not understand what the guide is saying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The guide may not be able to communicate effectively even though he knows the language that the tourist understands</a:t>
            </a:r>
          </a:p>
        </p:txBody>
      </p:sp>
      <p:pic>
        <p:nvPicPr>
          <p:cNvPr id="8" name="Shape 117" descr="Target Segmentation">
            <a:extLst>
              <a:ext uri="{FF2B5EF4-FFF2-40B4-BE49-F238E27FC236}">
                <a16:creationId xmlns:a16="http://schemas.microsoft.com/office/drawing/2014/main" id="{34329B8F-759C-4C9F-BBBC-AFACA12D28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53988" y="4211855"/>
            <a:ext cx="3494993" cy="241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5" descr="Human">
            <a:extLst>
              <a:ext uri="{FF2B5EF4-FFF2-40B4-BE49-F238E27FC236}">
                <a16:creationId xmlns:a16="http://schemas.microsoft.com/office/drawing/2014/main" id="{E35933CE-A61D-425C-A7E8-2E8A0D29F4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8044" y="4289090"/>
            <a:ext cx="871798" cy="16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0" descr="Question Mark">
            <a:extLst>
              <a:ext uri="{FF2B5EF4-FFF2-40B4-BE49-F238E27FC236}">
                <a16:creationId xmlns:a16="http://schemas.microsoft.com/office/drawing/2014/main" id="{D40F8157-15F4-40B6-B686-22974D246B1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6608" y="4211855"/>
            <a:ext cx="383808" cy="50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20" descr="Question Mark">
            <a:extLst>
              <a:ext uri="{FF2B5EF4-FFF2-40B4-BE49-F238E27FC236}">
                <a16:creationId xmlns:a16="http://schemas.microsoft.com/office/drawing/2014/main" id="{9EAF03EF-2AD1-4C21-9E72-4B9EE7F09B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7650" y="4008102"/>
            <a:ext cx="383808" cy="50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20" descr="Question Mark">
            <a:extLst>
              <a:ext uri="{FF2B5EF4-FFF2-40B4-BE49-F238E27FC236}">
                <a16:creationId xmlns:a16="http://schemas.microsoft.com/office/drawing/2014/main" id="{6CAF89E9-A789-45F9-BCA4-A6C4A83903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6375" y="4508808"/>
            <a:ext cx="383808" cy="500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23">
            <a:extLst>
              <a:ext uri="{FF2B5EF4-FFF2-40B4-BE49-F238E27FC236}">
                <a16:creationId xmlns:a16="http://schemas.microsoft.com/office/drawing/2014/main" id="{2948A685-064C-4C80-A7B1-14E66489AC2F}"/>
              </a:ext>
            </a:extLst>
          </p:cNvPr>
          <p:cNvSpPr/>
          <p:nvPr/>
        </p:nvSpPr>
        <p:spPr>
          <a:xfrm>
            <a:off x="6152047" y="3777625"/>
            <a:ext cx="871798" cy="731183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2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여보세요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113" descr="A person looking at her cell phone  Description generated with high confidence">
            <a:extLst>
              <a:ext uri="{FF2B5EF4-FFF2-40B4-BE49-F238E27FC236}">
                <a16:creationId xmlns:a16="http://schemas.microsoft.com/office/drawing/2014/main" id="{3AF8F73F-FD8F-44AA-B0C6-7DFD34EA89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08698" y="1865482"/>
            <a:ext cx="3264267" cy="2757702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6381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11BC4A-531F-4A3E-966C-059EBE9E3F42}"/>
              </a:ext>
            </a:extLst>
          </p:cNvPr>
          <p:cNvSpPr/>
          <p:nvPr/>
        </p:nvSpPr>
        <p:spPr>
          <a:xfrm>
            <a:off x="4120558" y="171126"/>
            <a:ext cx="35798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Solution</a:t>
            </a:r>
          </a:p>
        </p:txBody>
      </p:sp>
      <p:pic>
        <p:nvPicPr>
          <p:cNvPr id="3" name="Shape 139" descr="A picture containing text, book  Description generated with very high confidence">
            <a:extLst>
              <a:ext uri="{FF2B5EF4-FFF2-40B4-BE49-F238E27FC236}">
                <a16:creationId xmlns:a16="http://schemas.microsoft.com/office/drawing/2014/main" id="{B4EE60A0-A798-4AEC-A54C-EB4D1968A3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4908" y="1696011"/>
            <a:ext cx="3295650" cy="2876550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814C5-DB4D-4E61-A6E6-6BAEDFA068E1}"/>
              </a:ext>
            </a:extLst>
          </p:cNvPr>
          <p:cNvSpPr txBox="1"/>
          <p:nvPr/>
        </p:nvSpPr>
        <p:spPr>
          <a:xfrm>
            <a:off x="5300870" y="1696011"/>
            <a:ext cx="58309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Ensuring a two way communication between the tourist and the guide. </a:t>
            </a:r>
          </a:p>
        </p:txBody>
      </p:sp>
      <p:pic>
        <p:nvPicPr>
          <p:cNvPr id="5" name="Shape 143" descr="Target Segmentation">
            <a:extLst>
              <a:ext uri="{FF2B5EF4-FFF2-40B4-BE49-F238E27FC236}">
                <a16:creationId xmlns:a16="http://schemas.microsoft.com/office/drawing/2014/main" id="{F8F0EE8B-65AC-41BF-B344-E3CB752F2B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0473" y="3778862"/>
            <a:ext cx="3494993" cy="24196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53">
            <a:extLst>
              <a:ext uri="{FF2B5EF4-FFF2-40B4-BE49-F238E27FC236}">
                <a16:creationId xmlns:a16="http://schemas.microsoft.com/office/drawing/2014/main" id="{23DFC276-A0B1-45DF-A873-A20D323D8D16}"/>
              </a:ext>
            </a:extLst>
          </p:cNvPr>
          <p:cNvSpPr/>
          <p:nvPr/>
        </p:nvSpPr>
        <p:spPr>
          <a:xfrm flipH="1">
            <a:off x="5537363" y="3920995"/>
            <a:ext cx="871797" cy="42525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LOCUS</a:t>
            </a:r>
            <a:endParaRPr/>
          </a:p>
        </p:txBody>
      </p:sp>
      <p:pic>
        <p:nvPicPr>
          <p:cNvPr id="7" name="Shape 141" descr="Human">
            <a:extLst>
              <a:ext uri="{FF2B5EF4-FFF2-40B4-BE49-F238E27FC236}">
                <a16:creationId xmlns:a16="http://schemas.microsoft.com/office/drawing/2014/main" id="{05B4825F-4A8C-4AD0-921B-FFC5B04C03B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64772" y="3603522"/>
            <a:ext cx="571029" cy="1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47">
            <a:extLst>
              <a:ext uri="{FF2B5EF4-FFF2-40B4-BE49-F238E27FC236}">
                <a16:creationId xmlns:a16="http://schemas.microsoft.com/office/drawing/2014/main" id="{D0CD5342-4C1D-4481-9C01-EF0B4E3FE086}"/>
              </a:ext>
            </a:extLst>
          </p:cNvPr>
          <p:cNvSpPr/>
          <p:nvPr/>
        </p:nvSpPr>
        <p:spPr>
          <a:xfrm flipH="1">
            <a:off x="7147370" y="3290154"/>
            <a:ext cx="781198" cy="7239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48">
            <a:extLst>
              <a:ext uri="{FF2B5EF4-FFF2-40B4-BE49-F238E27FC236}">
                <a16:creationId xmlns:a16="http://schemas.microsoft.com/office/drawing/2014/main" id="{01F9C954-CD0A-4459-9848-F66C3EC727A2}"/>
              </a:ext>
            </a:extLst>
          </p:cNvPr>
          <p:cNvSpPr txBox="1"/>
          <p:nvPr/>
        </p:nvSpPr>
        <p:spPr>
          <a:xfrm>
            <a:off x="7087019" y="3467460"/>
            <a:ext cx="9018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LOCUS</a:t>
            </a:r>
            <a:endParaRPr dirty="0"/>
          </a:p>
        </p:txBody>
      </p:sp>
      <p:pic>
        <p:nvPicPr>
          <p:cNvPr id="11" name="Shape 149" descr="Mobile phone">
            <a:extLst>
              <a:ext uri="{FF2B5EF4-FFF2-40B4-BE49-F238E27FC236}">
                <a16:creationId xmlns:a16="http://schemas.microsoft.com/office/drawing/2014/main" id="{3D4437F1-801B-4110-9DD7-9B47055BA8E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4492685">
            <a:off x="2160302" y="4386243"/>
            <a:ext cx="159394" cy="297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50">
            <a:extLst>
              <a:ext uri="{FF2B5EF4-FFF2-40B4-BE49-F238E27FC236}">
                <a16:creationId xmlns:a16="http://schemas.microsoft.com/office/drawing/2014/main" id="{9F805039-1480-4D44-A490-614F73A91AAE}"/>
              </a:ext>
            </a:extLst>
          </p:cNvPr>
          <p:cNvSpPr/>
          <p:nvPr/>
        </p:nvSpPr>
        <p:spPr>
          <a:xfrm>
            <a:off x="6472054" y="3353610"/>
            <a:ext cx="389860" cy="42525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51">
            <a:extLst>
              <a:ext uri="{FF2B5EF4-FFF2-40B4-BE49-F238E27FC236}">
                <a16:creationId xmlns:a16="http://schemas.microsoft.com/office/drawing/2014/main" id="{9FA88FF7-5335-4918-B5EA-7D29295D60C5}"/>
              </a:ext>
            </a:extLst>
          </p:cNvPr>
          <p:cNvSpPr txBox="1"/>
          <p:nvPr/>
        </p:nvSpPr>
        <p:spPr>
          <a:xfrm>
            <a:off x="6524747" y="3429000"/>
            <a:ext cx="3667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</a:t>
            </a:r>
            <a:endParaRPr dirty="0"/>
          </a:p>
        </p:txBody>
      </p:sp>
      <p:sp>
        <p:nvSpPr>
          <p:cNvPr id="14" name="Shape 152">
            <a:extLst>
              <a:ext uri="{FF2B5EF4-FFF2-40B4-BE49-F238E27FC236}">
                <a16:creationId xmlns:a16="http://schemas.microsoft.com/office/drawing/2014/main" id="{3FDD6598-1EDD-4989-BF85-18B3A12F153C}"/>
              </a:ext>
            </a:extLst>
          </p:cNvPr>
          <p:cNvSpPr/>
          <p:nvPr/>
        </p:nvSpPr>
        <p:spPr>
          <a:xfrm flipH="1">
            <a:off x="8069847" y="3691571"/>
            <a:ext cx="786220" cy="44205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LOCUS</a:t>
            </a:r>
            <a:endParaRPr/>
          </a:p>
        </p:txBody>
      </p:sp>
      <p:sp>
        <p:nvSpPr>
          <p:cNvPr id="15" name="Shape 154">
            <a:extLst>
              <a:ext uri="{FF2B5EF4-FFF2-40B4-BE49-F238E27FC236}">
                <a16:creationId xmlns:a16="http://schemas.microsoft.com/office/drawing/2014/main" id="{343C1BD4-FA61-4E86-B7F6-9AE1E33DF4D9}"/>
              </a:ext>
            </a:extLst>
          </p:cNvPr>
          <p:cNvSpPr/>
          <p:nvPr/>
        </p:nvSpPr>
        <p:spPr>
          <a:xfrm flipH="1">
            <a:off x="5215211" y="4356326"/>
            <a:ext cx="771219" cy="32089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LOCUS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55">
            <a:extLst>
              <a:ext uri="{FF2B5EF4-FFF2-40B4-BE49-F238E27FC236}">
                <a16:creationId xmlns:a16="http://schemas.microsoft.com/office/drawing/2014/main" id="{DBCD25F6-7ECB-4000-9727-FA6705783E48}"/>
              </a:ext>
            </a:extLst>
          </p:cNvPr>
          <p:cNvSpPr/>
          <p:nvPr/>
        </p:nvSpPr>
        <p:spPr>
          <a:xfrm>
            <a:off x="4405745" y="4304145"/>
            <a:ext cx="157019" cy="212733"/>
          </a:xfrm>
          <a:custGeom>
            <a:avLst/>
            <a:gdLst/>
            <a:ahLst/>
            <a:cxnLst/>
            <a:rect l="0" t="0" r="0" b="0"/>
            <a:pathLst>
              <a:path w="157019" h="212733" extrusionOk="0">
                <a:moveTo>
                  <a:pt x="0" y="36946"/>
                </a:moveTo>
                <a:cubicBezTo>
                  <a:pt x="5388" y="127770"/>
                  <a:pt x="10776" y="218595"/>
                  <a:pt x="36946" y="212437"/>
                </a:cubicBezTo>
                <a:cubicBezTo>
                  <a:pt x="63116" y="206279"/>
                  <a:pt x="110067" y="103139"/>
                  <a:pt x="157019" y="0"/>
                </a:cubicBezTo>
              </a:path>
            </a:pathLst>
          </a:cu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56">
            <a:extLst>
              <a:ext uri="{FF2B5EF4-FFF2-40B4-BE49-F238E27FC236}">
                <a16:creationId xmlns:a16="http://schemas.microsoft.com/office/drawing/2014/main" id="{C040F53B-7FF1-453C-91D8-16C7F8C8E953}"/>
              </a:ext>
            </a:extLst>
          </p:cNvPr>
          <p:cNvSpPr/>
          <p:nvPr/>
        </p:nvSpPr>
        <p:spPr>
          <a:xfrm>
            <a:off x="9801966" y="4276221"/>
            <a:ext cx="433835" cy="10740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endParaRPr dirty="0"/>
          </a:p>
        </p:txBody>
      </p:sp>
      <p:sp>
        <p:nvSpPr>
          <p:cNvPr id="18" name="Shape 157">
            <a:extLst>
              <a:ext uri="{FF2B5EF4-FFF2-40B4-BE49-F238E27FC236}">
                <a16:creationId xmlns:a16="http://schemas.microsoft.com/office/drawing/2014/main" id="{04464DA4-8EAD-4467-83B2-DB05661CDD35}"/>
              </a:ext>
            </a:extLst>
          </p:cNvPr>
          <p:cNvSpPr/>
          <p:nvPr/>
        </p:nvSpPr>
        <p:spPr>
          <a:xfrm>
            <a:off x="8911188" y="4572561"/>
            <a:ext cx="582222" cy="42525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ciao</a:t>
            </a:r>
            <a:endParaRPr/>
          </a:p>
        </p:txBody>
      </p:sp>
      <p:sp>
        <p:nvSpPr>
          <p:cNvPr id="19" name="Shape 158">
            <a:extLst>
              <a:ext uri="{FF2B5EF4-FFF2-40B4-BE49-F238E27FC236}">
                <a16:creationId xmlns:a16="http://schemas.microsoft.com/office/drawing/2014/main" id="{3AD03D4F-368D-4E86-A3E2-C3EE977F4755}"/>
              </a:ext>
            </a:extLst>
          </p:cNvPr>
          <p:cNvSpPr/>
          <p:nvPr/>
        </p:nvSpPr>
        <p:spPr>
          <a:xfrm>
            <a:off x="6347021" y="3854252"/>
            <a:ext cx="914121" cy="33715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こんにちは</a:t>
            </a: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159">
            <a:extLst>
              <a:ext uri="{FF2B5EF4-FFF2-40B4-BE49-F238E27FC236}">
                <a16:creationId xmlns:a16="http://schemas.microsoft.com/office/drawing/2014/main" id="{51CCE5D0-72C5-45B3-887F-611DDBB1F95E}"/>
              </a:ext>
            </a:extLst>
          </p:cNvPr>
          <p:cNvSpPr/>
          <p:nvPr/>
        </p:nvSpPr>
        <p:spPr>
          <a:xfrm>
            <a:off x="8775511" y="4091519"/>
            <a:ext cx="602985" cy="425252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hola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145">
            <a:extLst>
              <a:ext uri="{FF2B5EF4-FFF2-40B4-BE49-F238E27FC236}">
                <a16:creationId xmlns:a16="http://schemas.microsoft.com/office/drawing/2014/main" id="{F6715FBD-26FB-42B1-93BB-0D1D0F6F04FD}"/>
              </a:ext>
            </a:extLst>
          </p:cNvPr>
          <p:cNvSpPr/>
          <p:nvPr/>
        </p:nvSpPr>
        <p:spPr>
          <a:xfrm>
            <a:off x="9971264" y="2923584"/>
            <a:ext cx="871798" cy="723944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1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여보세요</a:t>
            </a:r>
            <a:endParaRPr sz="1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42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2E85E-F2BE-4565-8C4D-79F3D60C14D1}"/>
              </a:ext>
            </a:extLst>
          </p:cNvPr>
          <p:cNvSpPr/>
          <p:nvPr/>
        </p:nvSpPr>
        <p:spPr>
          <a:xfrm>
            <a:off x="4148900" y="199648"/>
            <a:ext cx="278101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</a:p>
        </p:txBody>
      </p:sp>
      <p:pic>
        <p:nvPicPr>
          <p:cNvPr id="4" name="Shape 452" descr="A picture containing photo, computer  Description generated with high confidence">
            <a:extLst>
              <a:ext uri="{FF2B5EF4-FFF2-40B4-BE49-F238E27FC236}">
                <a16:creationId xmlns:a16="http://schemas.microsoft.com/office/drawing/2014/main" id="{A5AA2F4C-8054-45C0-90BE-570F19613CE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527" t="41544" r="33580" b="18241"/>
          <a:stretch/>
        </p:blipFill>
        <p:spPr>
          <a:xfrm>
            <a:off x="9186230" y="1462001"/>
            <a:ext cx="2195952" cy="45610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EEF07-9B57-40D6-ACFE-1BBAD38F760A}"/>
              </a:ext>
            </a:extLst>
          </p:cNvPr>
          <p:cNvSpPr txBox="1"/>
          <p:nvPr/>
        </p:nvSpPr>
        <p:spPr>
          <a:xfrm>
            <a:off x="1179444" y="1709305"/>
            <a:ext cx="7286290" cy="448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Connecting Guides and Tourists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Real-Time two way Communication</a:t>
            </a:r>
            <a:endParaRPr lang="en-IN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Choosing Guides based on Rating, Range and availability</a:t>
            </a:r>
          </a:p>
          <a:p>
            <a:pPr marL="57150">
              <a:lnSpc>
                <a:spcPct val="120000"/>
              </a:lnSpc>
              <a:spcBef>
                <a:spcPts val="600"/>
              </a:spcBef>
              <a:buClr>
                <a:schemeClr val="lt1"/>
              </a:buClr>
              <a:buSzPts val="4000"/>
            </a:pPr>
            <a:endParaRPr lang="en-IN" sz="2400" dirty="0">
              <a:solidFill>
                <a:schemeClr val="lt1"/>
              </a:solidFill>
              <a:ea typeface="Questrial"/>
              <a:cs typeface="Questrial"/>
              <a:sym typeface="Questrial"/>
            </a:endParaRPr>
          </a:p>
          <a:p>
            <a:pPr marL="342900" lvl="0" indent="-285750">
              <a:lnSpc>
                <a:spcPct val="120000"/>
              </a:lnSpc>
              <a:spcBef>
                <a:spcPts val="600"/>
              </a:spcBef>
              <a:buClr>
                <a:schemeClr val="lt1"/>
              </a:buClr>
              <a:buSzPts val="4000"/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84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CD5EE5-CDF0-4D42-9787-DB7E3BEFEC28}"/>
              </a:ext>
            </a:extLst>
          </p:cNvPr>
          <p:cNvSpPr/>
          <p:nvPr/>
        </p:nvSpPr>
        <p:spPr>
          <a:xfrm>
            <a:off x="4119271" y="265043"/>
            <a:ext cx="3502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Capabilities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C1D5A-D521-4D72-9429-4F38116B6B38}"/>
              </a:ext>
            </a:extLst>
          </p:cNvPr>
          <p:cNvSpPr txBox="1"/>
          <p:nvPr/>
        </p:nvSpPr>
        <p:spPr>
          <a:xfrm>
            <a:off x="5512906" y="2163250"/>
            <a:ext cx="667909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Security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One to many Communication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Online Cashless Payments</a:t>
            </a:r>
            <a:endParaRPr lang="en-I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Low Cost Service</a:t>
            </a:r>
            <a:r>
              <a:rPr lang="en-IN" sz="3200" dirty="0"/>
              <a:t> and </a:t>
            </a:r>
            <a:r>
              <a:rPr lang="en-US" sz="3200" dirty="0"/>
              <a:t>User Friendly</a:t>
            </a:r>
            <a:endParaRPr lang="en-IN" sz="3200" dirty="0"/>
          </a:p>
        </p:txBody>
      </p:sp>
      <p:pic>
        <p:nvPicPr>
          <p:cNvPr id="4" name="Shape 140" descr="A close up of a blackboard  Description generated with very high confidence">
            <a:extLst>
              <a:ext uri="{FF2B5EF4-FFF2-40B4-BE49-F238E27FC236}">
                <a16:creationId xmlns:a16="http://schemas.microsoft.com/office/drawing/2014/main" id="{8C1EFDD9-EB1B-46F5-8BAA-645C93F230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02690" y="1805608"/>
            <a:ext cx="3894598" cy="3246783"/>
          </a:xfrm>
          <a:prstGeom prst="ellipse">
            <a:avLst/>
          </a:prstGeom>
          <a:noFill/>
          <a:ln w="190500" cap="rnd" cmpd="sng">
            <a:solidFill>
              <a:srgbClr val="C8C6BD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algn="bl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11871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306658-D5E1-4377-AE84-8E46696423A5}"/>
              </a:ext>
            </a:extLst>
          </p:cNvPr>
          <p:cNvSpPr/>
          <p:nvPr/>
        </p:nvSpPr>
        <p:spPr>
          <a:xfrm>
            <a:off x="2566443" y="210882"/>
            <a:ext cx="7059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WHY WE ARE BEST?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Shape 580" descr="Mobile phone">
            <a:extLst>
              <a:ext uri="{FF2B5EF4-FFF2-40B4-BE49-F238E27FC236}">
                <a16:creationId xmlns:a16="http://schemas.microsoft.com/office/drawing/2014/main" id="{9EBB01DB-7E40-4F03-9F47-359DF5DBDD6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59630" y="1413164"/>
            <a:ext cx="2202097" cy="44948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582">
            <a:extLst>
              <a:ext uri="{FF2B5EF4-FFF2-40B4-BE49-F238E27FC236}">
                <a16:creationId xmlns:a16="http://schemas.microsoft.com/office/drawing/2014/main" id="{29B771E1-7AB5-43E0-867C-321E1909B5E3}"/>
              </a:ext>
            </a:extLst>
          </p:cNvPr>
          <p:cNvSpPr/>
          <p:nvPr/>
        </p:nvSpPr>
        <p:spPr>
          <a:xfrm>
            <a:off x="9046460" y="3239655"/>
            <a:ext cx="1228436" cy="3786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Tourist</a:t>
            </a:r>
            <a:endParaRPr/>
          </a:p>
        </p:txBody>
      </p:sp>
      <p:sp>
        <p:nvSpPr>
          <p:cNvPr id="5" name="Shape 583">
            <a:extLst>
              <a:ext uri="{FF2B5EF4-FFF2-40B4-BE49-F238E27FC236}">
                <a16:creationId xmlns:a16="http://schemas.microsoft.com/office/drawing/2014/main" id="{C89814F5-323F-427B-9674-523A054840B6}"/>
              </a:ext>
            </a:extLst>
          </p:cNvPr>
          <p:cNvSpPr/>
          <p:nvPr/>
        </p:nvSpPr>
        <p:spPr>
          <a:xfrm>
            <a:off x="9046460" y="3900791"/>
            <a:ext cx="1228436" cy="3786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5875" cap="flat" cmpd="sng">
            <a:solidFill>
              <a:srgbClr val="7095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Guide</a:t>
            </a:r>
            <a:endParaRPr/>
          </a:p>
        </p:txBody>
      </p:sp>
      <p:sp>
        <p:nvSpPr>
          <p:cNvPr id="6" name="Shape 581">
            <a:extLst>
              <a:ext uri="{FF2B5EF4-FFF2-40B4-BE49-F238E27FC236}">
                <a16:creationId xmlns:a16="http://schemas.microsoft.com/office/drawing/2014/main" id="{4203E2B0-F562-4D53-95FA-A7353D9C7079}"/>
              </a:ext>
            </a:extLst>
          </p:cNvPr>
          <p:cNvSpPr txBox="1"/>
          <p:nvPr/>
        </p:nvSpPr>
        <p:spPr>
          <a:xfrm>
            <a:off x="8953695" y="2587877"/>
            <a:ext cx="1607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Sign in as: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8B1B4D-60EE-470A-930F-F9F1D7688FC0}"/>
              </a:ext>
            </a:extLst>
          </p:cNvPr>
          <p:cNvSpPr txBox="1"/>
          <p:nvPr/>
        </p:nvSpPr>
        <p:spPr>
          <a:xfrm>
            <a:off x="1789043" y="1616764"/>
            <a:ext cx="59369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Providing tourists the flexibility to chose the way they want to communicate with the guide.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Apps like Papago, </a:t>
            </a:r>
            <a:r>
              <a:rPr lang="en-US" sz="2400" dirty="0" err="1"/>
              <a:t>iTranslate</a:t>
            </a:r>
            <a:r>
              <a:rPr lang="en-US" sz="2400" dirty="0"/>
              <a:t> </a:t>
            </a:r>
            <a:r>
              <a:rPr lang="en-US" sz="2400" dirty="0" err="1"/>
              <a:t>etc</a:t>
            </a:r>
            <a:r>
              <a:rPr lang="en-US" sz="2400" dirty="0"/>
              <a:t> does not provide the feature of connecting Tourists and Guides.</a:t>
            </a: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It is most important for the guide and the tourist to know who they are meeting. A rating system improves the security of both guide and tourist.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9019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FD2F8-2E05-40D7-A8EE-3B0D96ED190D}"/>
              </a:ext>
            </a:extLst>
          </p:cNvPr>
          <p:cNvSpPr txBox="1"/>
          <p:nvPr/>
        </p:nvSpPr>
        <p:spPr>
          <a:xfrm>
            <a:off x="3717235" y="159025"/>
            <a:ext cx="475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/>
              <a:t>Our Prototype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B475E-A565-470C-ACCB-57F166D543BA}"/>
              </a:ext>
            </a:extLst>
          </p:cNvPr>
          <p:cNvSpPr txBox="1"/>
          <p:nvPr/>
        </p:nvSpPr>
        <p:spPr>
          <a:xfrm>
            <a:off x="1470991" y="1524000"/>
            <a:ext cx="92500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Developed Android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are maintaining our database using Firebase.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We have used </a:t>
            </a:r>
            <a:r>
              <a:rPr lang="en-IN" sz="2000" dirty="0" err="1"/>
              <a:t>GoogleMapsAPI</a:t>
            </a:r>
            <a:r>
              <a:rPr lang="en-IN" sz="2000" dirty="0"/>
              <a:t> for creating Maps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Used Speech-to-Text API to Convert voice to text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Guides and Tourists will be able to register and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Tourists will be able to select guides from the available guides.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Tourists will be able to see the availability of guides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7C5C2BD3-B90B-43AE-9CC6-18DFBCE0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1" y="294861"/>
            <a:ext cx="11231957" cy="631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49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3514</TotalTime>
  <Words>340</Words>
  <Application>Microsoft Office PowerPoint</Application>
  <PresentationFormat>Widescreen</PresentationFormat>
  <Paragraphs>77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Arial Nova</vt:lpstr>
      <vt:lpstr>Baumans</vt:lpstr>
      <vt:lpstr>Calibri</vt:lpstr>
      <vt:lpstr>Questrial</vt:lpstr>
      <vt:lpstr>Tahoma</vt:lpstr>
      <vt:lpstr>Times New Roman</vt:lpstr>
      <vt:lpstr>Trebuchet MS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Somesh Chittella</dc:creator>
  <cp:lastModifiedBy>Nethra Mugala</cp:lastModifiedBy>
  <cp:revision>30</cp:revision>
  <dcterms:created xsi:type="dcterms:W3CDTF">2018-04-22T19:53:56Z</dcterms:created>
  <dcterms:modified xsi:type="dcterms:W3CDTF">2018-04-26T21:05:47Z</dcterms:modified>
</cp:coreProperties>
</file>